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535" r:id="rId2"/>
    <p:sldId id="536" r:id="rId3"/>
    <p:sldId id="571" r:id="rId4"/>
    <p:sldId id="645" r:id="rId5"/>
    <p:sldId id="646" r:id="rId6"/>
    <p:sldId id="648" r:id="rId7"/>
    <p:sldId id="533" r:id="rId8"/>
    <p:sldId id="625" r:id="rId9"/>
    <p:sldId id="629" r:id="rId10"/>
    <p:sldId id="679" r:id="rId11"/>
    <p:sldId id="628" r:id="rId12"/>
    <p:sldId id="649" r:id="rId13"/>
    <p:sldId id="650" r:id="rId14"/>
    <p:sldId id="651" r:id="rId15"/>
    <p:sldId id="652" r:id="rId16"/>
    <p:sldId id="653" r:id="rId17"/>
    <p:sldId id="654" r:id="rId18"/>
    <p:sldId id="655" r:id="rId19"/>
    <p:sldId id="656" r:id="rId20"/>
    <p:sldId id="657" r:id="rId21"/>
    <p:sldId id="658" r:id="rId22"/>
    <p:sldId id="659" r:id="rId23"/>
    <p:sldId id="660" r:id="rId24"/>
    <p:sldId id="661" r:id="rId25"/>
    <p:sldId id="662" r:id="rId26"/>
    <p:sldId id="663" r:id="rId27"/>
    <p:sldId id="664" r:id="rId28"/>
    <p:sldId id="665" r:id="rId29"/>
    <p:sldId id="666" r:id="rId30"/>
    <p:sldId id="667" r:id="rId31"/>
    <p:sldId id="668" r:id="rId32"/>
    <p:sldId id="669" r:id="rId33"/>
    <p:sldId id="670" r:id="rId34"/>
    <p:sldId id="671" r:id="rId35"/>
    <p:sldId id="672" r:id="rId36"/>
    <p:sldId id="673" r:id="rId37"/>
    <p:sldId id="674" r:id="rId38"/>
    <p:sldId id="675" r:id="rId39"/>
    <p:sldId id="676" r:id="rId40"/>
    <p:sldId id="677" r:id="rId41"/>
    <p:sldId id="678" r:id="rId42"/>
    <p:sldId id="617" r:id="rId43"/>
    <p:sldId id="630" r:id="rId44"/>
    <p:sldId id="620" r:id="rId45"/>
    <p:sldId id="636" r:id="rId46"/>
    <p:sldId id="637" r:id="rId47"/>
    <p:sldId id="638" r:id="rId48"/>
    <p:sldId id="643" r:id="rId49"/>
    <p:sldId id="642" r:id="rId50"/>
    <p:sldId id="644" r:id="rId51"/>
    <p:sldId id="622" r:id="rId52"/>
    <p:sldId id="623" r:id="rId53"/>
    <p:sldId id="624" r:id="rId54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85516" autoAdjust="0"/>
  </p:normalViewPr>
  <p:slideViewPr>
    <p:cSldViewPr>
      <p:cViewPr>
        <p:scale>
          <a:sx n="60" d="100"/>
          <a:sy n="60" d="100"/>
        </p:scale>
        <p:origin x="-231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 marL="285293" indent="-285293" defTabSz="912937">
              <a:buFont typeface="Arial" pitchFamily="34" charset="0"/>
              <a:buChar char="•"/>
              <a:defRPr/>
            </a:pPr>
            <a:r>
              <a:rPr lang="en-US" sz="1600" dirty="0" smtClean="0"/>
              <a:t>Brooke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7FCE-F376-477B-808F-1A9C2A2D18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James:</a:t>
            </a:r>
            <a:r>
              <a:rPr lang="en-US" sz="1600" baseline="0" dirty="0" smtClean="0"/>
              <a:t> The right triangle trig occurred earlier in this accelerated course.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2(pi) is approximately 6.28.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James &amp; Brooke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Since we are only interested in the vertical position of P we can ignore that the wheel is moving horizontally and pretend that it is stationary.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Since we are only interested in the vertical position of P we can ignore that the wheel is moving horizontally and pretend that it </a:t>
            </a:r>
            <a:r>
              <a:rPr lang="en-US" baseline="0" smtClean="0"/>
              <a:t>is stationary.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Since we are only interested in the vertical position of P we can ignore that the wheel is moving horizontally and pretend that it </a:t>
            </a:r>
            <a:r>
              <a:rPr lang="en-US" baseline="0" smtClean="0"/>
              <a:t>is stationary.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Since we are only interested in the vertical position of P we can ignore that the wheel is moving horizontally and pretend that it </a:t>
            </a:r>
            <a:r>
              <a:rPr lang="en-US" baseline="0" smtClean="0"/>
              <a:t>is stationary.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mtClean="0"/>
              <a:t>James: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To model the data with a cosine or sine function</a:t>
            </a:r>
            <a:r>
              <a:rPr lang="en-US" baseline="0" dirty="0" smtClean="0"/>
              <a:t> we are looking for a function of the form:</a:t>
            </a:r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Where |A| is the amplitude, C is the midline, B is 2pi/period and D is the horizontal shift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Looking at the graph, we can see that the population has a vertical intercept more or less at is midline and then decreases,</a:t>
            </a:r>
            <a:r>
              <a:rPr lang="en-US" baseline="0" dirty="0" smtClean="0"/>
              <a:t> this suggests the use of a negative sine function.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James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By choosing the negative sine function there is no horizontal shift. Therefore we need to determine the amplitude |A|, the period to determine B, and the midline C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From the context of the problem and the data suggest that the period is 12 months,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r>
              <a:rPr lang="en-US" baseline="0" dirty="0" smtClean="0"/>
              <a:t> To determine A and C we need to look at the graph.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r>
              <a:rPr lang="en-US" baseline="0" dirty="0" smtClean="0"/>
              <a:t> Estimate the minimum rabbit population to be 600 and the maximum rabbit population to be 1500, giving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r>
              <a:rPr lang="en-US" baseline="0" dirty="0" smtClean="0"/>
              <a:t> Estimate the minimum rabbit population to be 600 and the maximum rabbit population to be 1500</a:t>
            </a:r>
            <a:r>
              <a:rPr lang="en-US" baseline="0" smtClean="0"/>
              <a:t>, giving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</a:t>
            </a:r>
            <a:r>
              <a:rPr lang="en-US" baseline="0" dirty="0" smtClean="0"/>
              <a:t> Giving us the equation.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6584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51648-7E2D-4A5C-AB4D-7CA996F185A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162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7FCE-F376-477B-808F-1A9C2A2D18C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books.org/wiki/High_School_Trigonometry/Radian_Measur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hyperlink" Target="http://en.wikibooks.org/wiki/High_School_Trigonometry/Radian_Measur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hyperlink" Target="http://en.wikibooks.org/wiki/High_School_Trigonometry/Radian_Measur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://en.wikibooks.org/wiki/High_School_Trigonometry/Radian_Measur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://en.wikibooks.org/wiki/High_School_Trigonometry/Radian_Measure" TargetMode="Externa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0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1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0.png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doe.org/Curriculum-Instruction-and-Assessment/Assessment/Documents/Analytic%20Geometry%20Released%20Items%20-%20Commentary%20Revised%208-27-13.pdf" TargetMode="External"/><Relationship Id="rId5" Type="http://schemas.openxmlformats.org/officeDocument/2006/relationships/hyperlink" Target="http://www.gadoe.org/Curriculum-Instruction-and-Assessment/Assessment/Documents/Analytic%20Geometry%20Released%20Items%20Booklet%20Revised%208-27-13.pdf" TargetMode="Externa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csstoolbox.com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www.gavirtuallearning.org/Resources.aspx" TargetMode="External"/><Relationship Id="rId7" Type="http://schemas.openxmlformats.org/officeDocument/2006/relationships/hyperlink" Target="http://www.mathematicsvisionproject.org/index.html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llustrativemathematics.org/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bit.ly/yyhvtc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RwWTd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gavirtuallearning.org/Resources.asp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robertkaplinsky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blog.mrmeyer.com/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2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052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Accelerated Analytic Geometry B/Advanced Algebra</a:t>
            </a:r>
            <a:br>
              <a:rPr lang="en-US" sz="3200" dirty="0" smtClean="0"/>
            </a:br>
            <a:r>
              <a:rPr lang="en-US" sz="3200" dirty="0" smtClean="0"/>
              <a:t>Unit 9: Trigonometric Functions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October 24, 2013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8:00 am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2400" y="882908"/>
            <a:ext cx="5334000" cy="3384292"/>
            <a:chOff x="685800" y="1600199"/>
            <a:chExt cx="7543800" cy="4315759"/>
          </a:xfrm>
        </p:grpSpPr>
        <p:sp>
          <p:nvSpPr>
            <p:cNvPr id="16" name="TextBox 15"/>
            <p:cNvSpPr txBox="1"/>
            <p:nvPr/>
          </p:nvSpPr>
          <p:spPr>
            <a:xfrm>
              <a:off x="685800" y="1600199"/>
              <a:ext cx="7543800" cy="431575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Minimal student explanations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17" name="Picture 16" descr="monkey se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0200" y="2209800"/>
              <a:ext cx="5707266" cy="3466574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763000" cy="4800600"/>
          </a:xfrm>
        </p:spPr>
        <p:txBody>
          <a:bodyPr/>
          <a:lstStyle/>
          <a:p>
            <a:pPr lvl="1" algn="l"/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/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3400" y="152400"/>
            <a:ext cx="4648201" cy="7694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dirty="0" smtClean="0"/>
              <a:t>Not the big idea!</a:t>
            </a:r>
            <a:endParaRPr lang="en-US" sz="4400" dirty="0"/>
          </a:p>
        </p:txBody>
      </p:sp>
      <p:grpSp>
        <p:nvGrpSpPr>
          <p:cNvPr id="9" name="Group 8"/>
          <p:cNvGrpSpPr/>
          <p:nvPr/>
        </p:nvGrpSpPr>
        <p:grpSpPr>
          <a:xfrm>
            <a:off x="4343400" y="2514600"/>
            <a:ext cx="4495800" cy="3771473"/>
            <a:chOff x="533400" y="1066800"/>
            <a:chExt cx="7543800" cy="5072044"/>
          </a:xfrm>
        </p:grpSpPr>
        <p:sp>
          <p:nvSpPr>
            <p:cNvPr id="10" name="TextBox 9"/>
            <p:cNvSpPr txBox="1"/>
            <p:nvPr/>
          </p:nvSpPr>
          <p:spPr>
            <a:xfrm>
              <a:off x="533400" y="1066800"/>
              <a:ext cx="7543800" cy="50720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Passive/receptive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11" name="Picture 10" descr="monkey see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0602" y="1721136"/>
              <a:ext cx="5258628" cy="3744781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6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92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04800" y="1061621"/>
            <a:ext cx="8610600" cy="5262979"/>
            <a:chOff x="304800" y="457200"/>
            <a:chExt cx="8610600" cy="526297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" name="TextBox 1"/>
            <p:cNvSpPr txBox="1"/>
            <p:nvPr/>
          </p:nvSpPr>
          <p:spPr>
            <a:xfrm>
              <a:off x="304800" y="457200"/>
              <a:ext cx="8610600" cy="5262979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Passive</a:t>
              </a:r>
              <a:r>
                <a:rPr lang="en-US" dirty="0" smtClean="0"/>
                <a:t>                    </a:t>
              </a:r>
              <a:r>
                <a:rPr lang="en-US" sz="4800" dirty="0" smtClean="0"/>
                <a:t>Active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2298192" y="6096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imagesCAGF955Q.jpg"/>
            <p:cNvPicPr>
              <a:picLocks noChangeAspect="1"/>
            </p:cNvPicPr>
            <p:nvPr/>
          </p:nvPicPr>
          <p:blipFill>
            <a:blip r:embed="rId4" cstate="print">
              <a:lum bright="6000" contrast="12000"/>
            </a:blip>
            <a:stretch>
              <a:fillRect/>
            </a:stretch>
          </p:blipFill>
          <p:spPr>
            <a:xfrm>
              <a:off x="457200" y="1676400"/>
              <a:ext cx="2895600" cy="2667000"/>
            </a:xfrm>
            <a:prstGeom prst="rect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</p:pic>
        <p:pic>
          <p:nvPicPr>
            <p:cNvPr id="9" name="Picture 8" descr="imagesCAZ9X5TX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1295400"/>
              <a:ext cx="4038600" cy="4038600"/>
            </a:xfrm>
            <a:prstGeom prst="rect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</p:pic>
        <p:sp>
          <p:nvSpPr>
            <p:cNvPr id="8" name="Right Arrow 7"/>
            <p:cNvSpPr/>
            <p:nvPr/>
          </p:nvSpPr>
          <p:spPr>
            <a:xfrm>
              <a:off x="3505200" y="27432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2438400" y="228601"/>
            <a:ext cx="4572000" cy="838199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The big idea!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64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her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503985" y="744414"/>
            <a:ext cx="3470029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Coherence and Focus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5943600" cy="5257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K-9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Rewrite expressions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Pythagorean Theorem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Right Triangle Trigonometry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11th-12th 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Solve and graph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Model with functions.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1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Defining a radian.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 radian is based upon the radius.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One radian is the angle created by bending the radius length around the arc of a circle.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9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4"/>
              </a:rPr>
              <a:t>http://en.wikibooks.org/wiki/High_School_Trigonometry/Radian_Measure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516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Defining a radian.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 radian is based upon the radius.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One radian is the angle created by bending the radius length around the arc of a circle.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9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4"/>
              </a:rPr>
              <a:t>http://en.wikibooks.org/wiki/High_School_Trigonometry/Radian_Measure</a:t>
            </a:r>
            <a:endParaRPr lang="en-US" sz="1400" dirty="0"/>
          </a:p>
        </p:txBody>
      </p:sp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5353305" y="2937510"/>
            <a:ext cx="2952495" cy="26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Defining a radian.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 radian is based upon the radius.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One radian is the angle created by bending the radius length around the arc of a circle.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Continuing to add radius lengths,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it takes a little more than 6 to 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complete the rotation.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9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4"/>
              </a:rPr>
              <a:t>http://en.wikibooks.org/wiki/High_School_Trigonometry/Radian_Measure</a:t>
            </a:r>
            <a:endParaRPr lang="en-US" sz="1400" dirty="0"/>
          </a:p>
        </p:txBody>
      </p:sp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5353305" y="2937510"/>
            <a:ext cx="2952495" cy="26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Defining a radian.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A radian is based upon the radius.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One radian is the angle created by bending the radius length around the arc of a circle.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Continuing to add radius lengths,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it takes a little more than 6 to 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complete the rotation.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9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4"/>
              </a:rPr>
              <a:t>http://en.wikibooks.org/wiki/High_School_Trigonometry/Radian_Measure</a:t>
            </a:r>
            <a:endParaRPr lang="en-US" sz="1400" dirty="0"/>
          </a:p>
        </p:txBody>
      </p:sp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5410200" y="2971800"/>
            <a:ext cx="2721392" cy="263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6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Defining a radian.</a:t>
                </a: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A radian is based upon the radius.</a:t>
                </a: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One radian is the angle created by bending the radius length around the arc of a circle.</a:t>
                </a:r>
              </a:p>
              <a:p>
                <a:pPr algn="l">
                  <a:spcBef>
                    <a:spcPts val="0"/>
                  </a:spcBef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One </a:t>
                </a:r>
                <a:r>
                  <a:rPr lang="en-US" dirty="0">
                    <a:solidFill>
                      <a:schemeClr val="tx1"/>
                    </a:solidFill>
                  </a:rPr>
                  <a:t>rotation is the circumference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times the length of radius,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 so therefore there are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radians.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939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hlinkClick r:id="rId5"/>
              </a:rPr>
              <a:t>http://en.wikibooks.org/wiki/High_School_Trigonometry/Radian_Measure</a:t>
            </a:r>
            <a:endParaRPr lang="en-US" sz="1400" dirty="0"/>
          </a:p>
        </p:txBody>
      </p:sp>
      <p:pic>
        <p:nvPicPr>
          <p:cNvPr id="8" name="Picture 7"/>
          <p:cNvPicPr/>
          <p:nvPr/>
        </p:nvPicPr>
        <p:blipFill>
          <a:blip r:embed="rId6"/>
          <a:stretch>
            <a:fillRect/>
          </a:stretch>
        </p:blipFill>
        <p:spPr>
          <a:xfrm>
            <a:off x="5410200" y="2971800"/>
            <a:ext cx="2721392" cy="263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2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 wheel of radius 0.2 meters begins to move along a flat surface so that the center of the wheel moves forward at a constant speed of 2.4 meters per second. At the moment the wheel begins to turn, a marked point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on the wheel is touching the flat surface. Write an algebraic expression for the function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that gives the height of the point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, measured from the flat surface, as a function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, the number of seconds after the wheel begins moving.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455" t="-1379" r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19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A wheel of radius 0.2 meters begins to move along a flat surface so that the center of the wheel moves forward at a constant speed of 2.4 meters per second. At the moment the wheel begins to turn, a marked point P on the wheel is touching the flat surface. </a:t>
                </a:r>
                <a:r>
                  <a:rPr lang="en-US" sz="2400" dirty="0">
                    <a:solidFill>
                      <a:schemeClr val="tx1"/>
                    </a:solidFill>
                  </a:rPr>
                  <a:t>Write an algebraic expression for the function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that gives the height of the point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measured from the flat surface, as a function of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the number of seconds after the wheel begins moving.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091" t="-966" r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824" y="3505200"/>
            <a:ext cx="47053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6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Accelerated Analytic Geometry B/Advanced Algebra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Unit </a:t>
            </a:r>
            <a:r>
              <a:rPr lang="en-US" sz="3200" dirty="0" smtClean="0"/>
              <a:t>9: Trigonometric Functions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smtClean="0"/>
              <a:t>October 24, </a:t>
            </a:r>
            <a:r>
              <a:rPr lang="en-US" sz="2400" dirty="0"/>
              <a:t>2013</a:t>
            </a:r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7056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1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A wheel of radius 0.2 meters begins to move along a flat surface so that the center of the wheel moves forward at a constant speed of 2.4 meters per second. At the moment the wheel begins to turn, a marked point P on the wheel is touching the flat surface. </a:t>
                </a:r>
                <a:r>
                  <a:rPr lang="en-US" sz="2400" dirty="0">
                    <a:solidFill>
                      <a:schemeClr val="tx1"/>
                    </a:solidFill>
                  </a:rPr>
                  <a:t>Write an algebraic expression for the function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that gives the height of the point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measured from the flat surface, as a function of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, the number of seconds after the wheel begins moving.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091" t="-966" r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2425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2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circumference of the wheel is: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.2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m</m:t>
                        </m:r>
                      </m:e>
                    </m: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=.4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meters</a:t>
                </a: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455" t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05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circumference of the wheel is: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.2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m</m:t>
                        </m:r>
                      </m:e>
                    </m: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=.4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meters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Since the wheel is moving at 2.4 m/s,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wheel completes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2.4 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.4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rotations/sec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455" t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2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circumference of the wheel is: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.2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m</m:t>
                        </m:r>
                      </m:e>
                    </m:d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=.4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meters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Since the wheel is moving at 2.4 m/s,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wheel completes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2.4 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.4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den>
                        </m:f>
                      </m:e>
                    </m:box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box>
                      <m:box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rotations/sec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This means that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is increasing at a rate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=12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radians per second. So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=12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, where t is the time in seconds after the wheel begins to move.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455" t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189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=12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height of P is .2 meters plus or minus 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vertical part of the radius from the 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center to P.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vertical part of the radius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.2</m:t>
                    </m:r>
                    <m:func>
                      <m:func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=.2</m:t>
                    </m:r>
                    <m:func>
                      <m:func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5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101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19200"/>
            <a:ext cx="2571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=12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height of P is .2 meters plus or minus 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vertical part of the radius from the 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center to P.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The vertical part of the radius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.2</m:t>
                    </m:r>
                    <m:func>
                      <m:func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=.2</m:t>
                    </m:r>
                    <m:func>
                      <m:func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So the height of the point P is given by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=0.2 −0.2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(12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5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624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F-TF, F-IF As the Wheel Turns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30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Given below is a graph that shows the population of rabbits in a national park over a 24 month period.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307785"/>
            <a:ext cx="6172200" cy="340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7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Given below is a graph that shows the population of rabbits in a national park over a 24 month period.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an appropriate trigonometric function that models the number of rabbits,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as a function of time,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in months.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1793" r="-655" b="-3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824" y="2307785"/>
            <a:ext cx="2721275" cy="150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1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Given below is a graph that shows the population of rabbits in a national park over a 24 month period.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Or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𝐷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824" y="2307785"/>
            <a:ext cx="2721275" cy="150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0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91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8915400" cy="23622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The big idea of Unit 9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Incorporating SMPs into geometric modeling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124200"/>
            <a:ext cx="4000500" cy="2667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249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724400"/>
                <a:ext cx="395986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=−|</m:t>
                      </m:r>
                      <m:r>
                        <a:rPr lang="en-US" sz="2800" b="0" i="1" smtClean="0">
                          <a:latin typeface="Cambria Math"/>
                        </a:rPr>
                        <m:t>𝐴</m:t>
                      </m:r>
                      <m:r>
                        <a:rPr lang="en-US" sz="2800" b="0" i="1" smtClean="0">
                          <a:latin typeface="Cambria Math"/>
                        </a:rPr>
                        <m:t>|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𝐵𝑡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724400"/>
                <a:ext cx="3959867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3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724400"/>
                <a:ext cx="3371628" cy="645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𝐵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/>
                                </a:rPr>
                                <m:t>𝑝𝑒𝑟𝑖𝑜𝑑</m:t>
                              </m:r>
                            </m:den>
                          </m:f>
                        </m:e>
                      </m:box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/>
                                </a:rPr>
                                <m:t>12</m:t>
                              </m:r>
                            </m:den>
                          </m:f>
                        </m:e>
                      </m:box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724400"/>
                <a:ext cx="3371628" cy="6453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30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724400"/>
                <a:ext cx="3989297" cy="6190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=−|</m:t>
                      </m:r>
                      <m:r>
                        <a:rPr lang="en-US" sz="2800" b="0" i="1" smtClean="0">
                          <a:latin typeface="Cambria Math"/>
                        </a:rPr>
                        <m:t>𝐴</m:t>
                      </m:r>
                      <m:r>
                        <a:rPr lang="en-US" sz="2800" b="0" i="1" smtClean="0">
                          <a:latin typeface="Cambria Math"/>
                        </a:rPr>
                        <m:t>|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latin typeface="Cambria Math"/>
                                        </a:rPr>
                                        <m:t>6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sz="2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724400"/>
                <a:ext cx="3989297" cy="6190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99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578651"/>
                <a:ext cx="3864648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𝐴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1500−600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=450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578651"/>
                <a:ext cx="3864648" cy="9077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0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578651"/>
                <a:ext cx="4062843" cy="907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𝐶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1500+600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=1050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578651"/>
                <a:ext cx="4062843" cy="9077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08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3820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712023"/>
            <a:ext cx="5306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F-TF Foxes and Rabbits 3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10" y="1219200"/>
            <a:ext cx="8144181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8600" y="4724400"/>
                <a:ext cx="4629665" cy="598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=−450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latin typeface="Cambria Math"/>
                                        </a:rPr>
                                        <m:t>6</m:t>
                                      </m:r>
                                    </m:den>
                                  </m:f>
                                </m:e>
                              </m:box>
                              <m:r>
                                <a:rPr lang="en-US" sz="2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+1050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724400"/>
                <a:ext cx="4629665" cy="5986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59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</p:spPr>
            <p:txBody>
              <a:bodyPr/>
              <a:lstStyle/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  <a:blipFill rotWithShape="1">
                <a:blip r:embed="rId4"/>
                <a:stretch>
                  <a:fillRect l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158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b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057400" y="1447800"/>
            <a:ext cx="4724400" cy="3886200"/>
            <a:chOff x="2057400" y="1676400"/>
            <a:chExt cx="4724400" cy="3886200"/>
          </a:xfrm>
        </p:grpSpPr>
        <p:sp>
          <p:nvSpPr>
            <p:cNvPr id="3" name="Right Triangle 2"/>
            <p:cNvSpPr/>
            <p:nvPr/>
          </p:nvSpPr>
          <p:spPr>
            <a:xfrm rot="16200000">
              <a:off x="4533900" y="2324100"/>
              <a:ext cx="990600" cy="16764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191000" y="1676400"/>
              <a:ext cx="0" cy="3886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057400" y="3657601"/>
              <a:ext cx="472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67400" y="2971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00600" y="27548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5800" y="335201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503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b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2057400" y="1447800"/>
            <a:ext cx="4724400" cy="3886200"/>
            <a:chOff x="2057400" y="1676400"/>
            <a:chExt cx="4724400" cy="3886200"/>
          </a:xfrm>
        </p:grpSpPr>
        <p:grpSp>
          <p:nvGrpSpPr>
            <p:cNvPr id="16" name="Group 15"/>
            <p:cNvGrpSpPr/>
            <p:nvPr/>
          </p:nvGrpSpPr>
          <p:grpSpPr>
            <a:xfrm>
              <a:off x="2057400" y="1676400"/>
              <a:ext cx="4724400" cy="3886200"/>
              <a:chOff x="2057400" y="1676400"/>
              <a:chExt cx="4724400" cy="3886200"/>
            </a:xfrm>
          </p:grpSpPr>
          <p:sp>
            <p:nvSpPr>
              <p:cNvPr id="3" name="Right Triangle 2"/>
              <p:cNvSpPr/>
              <p:nvPr/>
            </p:nvSpPr>
            <p:spPr>
              <a:xfrm rot="16200000">
                <a:off x="4533900" y="2324100"/>
                <a:ext cx="990600" cy="1676400"/>
              </a:xfrm>
              <a:prstGeom prst="rt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V="1">
                <a:off x="4191000" y="1676400"/>
                <a:ext cx="0" cy="38862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057400" y="3657601"/>
                <a:ext cx="472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867400" y="2971800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800600" y="2754868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95800" y="3352018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/>
                  <a:t>t</a:t>
                </a:r>
                <a:endParaRPr lang="en-US" i="1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953000" y="36692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2438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(4,3)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6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b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828800" y="45074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(-4,-3)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05000" y="1447800"/>
            <a:ext cx="4876800" cy="3886200"/>
            <a:chOff x="1905000" y="1676400"/>
            <a:chExt cx="4876800" cy="3886200"/>
          </a:xfrm>
        </p:grpSpPr>
        <p:sp>
          <p:nvSpPr>
            <p:cNvPr id="3" name="Right Triangle 2"/>
            <p:cNvSpPr/>
            <p:nvPr/>
          </p:nvSpPr>
          <p:spPr>
            <a:xfrm rot="16200000">
              <a:off x="4533900" y="2324100"/>
              <a:ext cx="990600" cy="16764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191000" y="1676400"/>
              <a:ext cx="0" cy="3886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057400" y="3657601"/>
              <a:ext cx="472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67400" y="2971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00600" y="27548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5800" y="335201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</a:t>
              </a:r>
              <a:endParaRPr lang="en-US" i="1" dirty="0"/>
            </a:p>
          </p:txBody>
        </p:sp>
        <p:sp>
          <p:nvSpPr>
            <p:cNvPr id="12" name="Right Triangle 11"/>
            <p:cNvSpPr/>
            <p:nvPr/>
          </p:nvSpPr>
          <p:spPr>
            <a:xfrm rot="5400000" flipV="1">
              <a:off x="4533900" y="3324021"/>
              <a:ext cx="990600" cy="16764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 flipV="1">
              <a:off x="2892879" y="2343150"/>
              <a:ext cx="990600" cy="16383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Triangle 16"/>
            <p:cNvSpPr/>
            <p:nvPr/>
          </p:nvSpPr>
          <p:spPr>
            <a:xfrm rot="16200000" flipH="1" flipV="1">
              <a:off x="2882776" y="3329090"/>
              <a:ext cx="999920" cy="16383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2438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(4,3)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53000" y="36692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5000" y="24384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(-4,3)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67400" y="45836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(4,-3)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636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295400"/>
            <a:ext cx="8686800" cy="4800600"/>
          </a:xfrm>
        </p:spPr>
        <p:txBody>
          <a:bodyPr/>
          <a:lstStyle/>
          <a:p>
            <a:r>
              <a:rPr lang="en-US" sz="2800" dirty="0" smtClean="0"/>
              <a:t>Which trigonometric functions are we working with in this unit?</a:t>
            </a:r>
          </a:p>
          <a:p>
            <a:endParaRPr lang="en-US" sz="2800" dirty="0"/>
          </a:p>
          <a:p>
            <a:r>
              <a:rPr lang="en-US" sz="2800" smtClean="0"/>
              <a:t>What identities?</a:t>
            </a:r>
            <a:endParaRPr lang="en-US" sz="28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Wiki/Email Questions</a:t>
            </a:r>
          </a:p>
        </p:txBody>
      </p:sp>
    </p:spTree>
    <p:extLst>
      <p:ext uri="{BB962C8B-B14F-4D97-AF65-F5344CB8AC3E}">
        <p14:creationId xmlns:p14="http://schemas.microsoft.com/office/powerpoint/2010/main" val="2753925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b="1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828800" y="45074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(-4,-3)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05000" y="1447800"/>
            <a:ext cx="4876800" cy="3886200"/>
            <a:chOff x="1905000" y="1676400"/>
            <a:chExt cx="4876800" cy="3886200"/>
          </a:xfrm>
        </p:grpSpPr>
        <p:sp>
          <p:nvSpPr>
            <p:cNvPr id="3" name="Right Triangle 2"/>
            <p:cNvSpPr/>
            <p:nvPr/>
          </p:nvSpPr>
          <p:spPr>
            <a:xfrm rot="16200000">
              <a:off x="4533900" y="2324100"/>
              <a:ext cx="990600" cy="16764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191000" y="1676400"/>
              <a:ext cx="0" cy="3886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057400" y="3657601"/>
              <a:ext cx="472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67400" y="2971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00600" y="27548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5800" y="335201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</a:t>
              </a:r>
              <a:endParaRPr lang="en-US" i="1" dirty="0"/>
            </a:p>
          </p:txBody>
        </p:sp>
        <p:sp>
          <p:nvSpPr>
            <p:cNvPr id="12" name="Right Triangle 11"/>
            <p:cNvSpPr/>
            <p:nvPr/>
          </p:nvSpPr>
          <p:spPr>
            <a:xfrm rot="5400000" flipV="1">
              <a:off x="4533900" y="3324021"/>
              <a:ext cx="990600" cy="16764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Triangle 15"/>
            <p:cNvSpPr/>
            <p:nvPr/>
          </p:nvSpPr>
          <p:spPr>
            <a:xfrm rot="16200000" flipV="1">
              <a:off x="2892879" y="2343150"/>
              <a:ext cx="990600" cy="16383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Triangle 16"/>
            <p:cNvSpPr/>
            <p:nvPr/>
          </p:nvSpPr>
          <p:spPr>
            <a:xfrm rot="16200000" flipH="1" flipV="1">
              <a:off x="2882776" y="3329090"/>
              <a:ext cx="999920" cy="1638300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2438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(4,3)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53000" y="3669268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5000" y="24384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(-4,3)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67400" y="45836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(4,-3)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09600" y="5257800"/>
                <a:ext cx="8077200" cy="567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latin typeface="Cambria Math" pitchFamily="18" charset="0"/>
                            <a:ea typeface="Cambria Math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latin typeface="Cambria Math" pitchFamily="18" charset="0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2800" i="1">
                            <a:latin typeface="Cambria Math" pitchFamily="18" charset="0"/>
                            <a:ea typeface="Cambria Math" pitchFamily="18" charset="0"/>
                          </a:rPr>
                          <m:t>=</m:t>
                        </m:r>
                      </m:e>
                    </m:func>
                    <m:box>
                      <m:boxPr>
                        <m:ctrlPr>
                          <a:rPr lang="en-US" sz="2800" i="1">
                            <a:latin typeface="Cambria Math"/>
                            <a:ea typeface="Cambria Math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itchFamily="18" charset="0"/>
                                <a:ea typeface="Cambria Math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i="1">
                                <a:latin typeface="Cambria Math" pitchFamily="18" charset="0"/>
                                <a:ea typeface="Cambria Math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Cambria Math" pitchFamily="18" charset="0"/>
                    <a:ea typeface="Cambria Math" pitchFamily="18" charset="0"/>
                  </a:rPr>
                  <a:t> in Quadrant I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latin typeface="Cambria Math" pitchFamily="18" charset="0"/>
                            <a:ea typeface="Cambria Math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latin typeface="Cambria Math" pitchFamily="18" charset="0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2800" i="1">
                            <a:latin typeface="Cambria Math" pitchFamily="18" charset="0"/>
                            <a:ea typeface="Cambria Math" pitchFamily="18" charset="0"/>
                          </a:rPr>
                          <m:t>=</m:t>
                        </m:r>
                      </m:e>
                    </m:func>
                    <m:r>
                      <a:rPr lang="en-US" sz="2800" i="1">
                        <a:latin typeface="Cambria Math" pitchFamily="18" charset="0"/>
                        <a:ea typeface="Cambria Math" pitchFamily="18" charset="0"/>
                      </a:rPr>
                      <m:t>−</m:t>
                    </m:r>
                    <m:box>
                      <m:boxPr>
                        <m:ctrlPr>
                          <a:rPr lang="en-US" sz="2800" i="1">
                            <a:latin typeface="Cambria Math"/>
                            <a:ea typeface="Cambria Math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itchFamily="18" charset="0"/>
                                <a:ea typeface="Cambria Math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i="1">
                                <a:latin typeface="Cambria Math" pitchFamily="18" charset="0"/>
                                <a:ea typeface="Cambria Math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Cambria Math" pitchFamily="18" charset="0"/>
                    <a:ea typeface="Cambria Math" pitchFamily="18" charset="0"/>
                  </a:rPr>
                  <a:t> in Quadrant II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257800"/>
                <a:ext cx="8077200" cy="567528"/>
              </a:xfrm>
              <a:prstGeom prst="rect">
                <a:avLst/>
              </a:prstGeom>
              <a:blipFill rotWithShape="1">
                <a:blip r:embed="rId5"/>
                <a:stretch>
                  <a:fillRect t="-11828" r="-1283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40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2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16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25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box>
                        <m:box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</m:e>
                    </m:func>
                    <m:box>
                      <m:box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in Quadrant I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</m:e>
                    </m:func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box>
                      <m:box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in Quadrant II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 b="-2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18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318" y="1189248"/>
            <a:ext cx="3135682" cy="40872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722" y="1295400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  <a:r>
              <a:rPr lang="en-US" sz="1600" dirty="0">
                <a:latin typeface="+mn-lt"/>
                <a:hlinkClick r:id="rId5"/>
              </a:rPr>
              <a:t>http://</a:t>
            </a:r>
            <a:r>
              <a:rPr lang="en-US" sz="1600" dirty="0" smtClean="0">
                <a:latin typeface="+mn-lt"/>
                <a:hlinkClick r:id="rId5"/>
              </a:rPr>
              <a:t>www.gadoe.org/Curriculum-Instruction-and-Assessment/Assessment/Documents/Analytic%20Geometry%20Released%20Items%20Booklet%20Revised%208-27-13.pdf</a:t>
            </a:r>
            <a:r>
              <a:rPr lang="en-US" sz="1600" dirty="0" smtClean="0">
                <a:latin typeface="+mn-lt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5196" y="3472546"/>
            <a:ext cx="48773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 Commentary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</a:p>
          <a:p>
            <a:r>
              <a:rPr lang="en-US" sz="1600" dirty="0">
                <a:latin typeface="+mn-lt"/>
                <a:hlinkClick r:id="rId6"/>
              </a:rPr>
              <a:t>http://www.gadoe.org/Curriculum-Instruction-and-Assessment/Assessment/Documents/Analytic%20Geometry%20Released%20Items%20-%</a:t>
            </a:r>
            <a:r>
              <a:rPr lang="en-US" sz="1600" dirty="0" smtClean="0">
                <a:latin typeface="+mn-lt"/>
                <a:hlinkClick r:id="rId6"/>
              </a:rPr>
              <a:t>20Commentary%20Revised%208-27-13.pdf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73469"/>
            <a:ext cx="721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There are 20 released items and commentary about each item available for Analytic Geometry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9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98802" y="1219200"/>
            <a:ext cx="7706998" cy="4448175"/>
            <a:chOff x="598802" y="1219200"/>
            <a:chExt cx="7706998" cy="44481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802" y="1219200"/>
              <a:ext cx="7706998" cy="4448175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206674" y="2971800"/>
              <a:ext cx="7021198" cy="1752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317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Georgia Virtual Learning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www.gavirtuallearning.org/Resources.aspx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990600"/>
            <a:ext cx="8305800" cy="5181600"/>
            <a:chOff x="457200" y="990600"/>
            <a:chExt cx="8305800" cy="5181600"/>
          </a:xfrm>
        </p:grpSpPr>
        <p:pic>
          <p:nvPicPr>
            <p:cNvPr id="1026" name="Picture 2" descr="https://lh6.googleusercontent.com/MOqMBg9z4Ya01HJhMxhmp__Bts34s9IcXhXkb19U6fAFT7y22esrm97OYYHMO6Nd4vtlWtwxJ8XYibBr6HvaYX7btPOwqadFJ_hbvFhgvExGwxARpEU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1674673"/>
              <a:ext cx="7467599" cy="409772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1741865" y="5802868"/>
              <a:ext cx="32111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Click </a:t>
              </a:r>
              <a:r>
                <a:rPr lang="en-US" altLang="en-US" b="1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here </a:t>
              </a:r>
              <a:r>
                <a:rPr lang="en-US" altLang="en-US" dirty="0">
                  <a:solidFill>
                    <a:srgbClr val="000000"/>
                  </a:solidFill>
                  <a:latin typeface="+mn-lt"/>
                  <a:cs typeface="Arial" pitchFamily="34" charset="0"/>
                </a:rPr>
                <a:t>to access shared content</a:t>
              </a:r>
              <a:endParaRPr lang="en-US" altLang="en-US" sz="600" dirty="0">
                <a:latin typeface="+mn-lt"/>
                <a:cs typeface="Arial" pitchFamily="34" charset="0"/>
              </a:endParaRPr>
            </a:p>
          </p:txBody>
        </p:sp>
        <p:sp>
          <p:nvSpPr>
            <p:cNvPr id="9" name="Down Arrow 8"/>
            <p:cNvSpPr/>
            <p:nvPr/>
          </p:nvSpPr>
          <p:spPr>
            <a:xfrm rot="12441132">
              <a:off x="4464812" y="4986246"/>
              <a:ext cx="365553" cy="90755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542540" y="4745252"/>
              <a:ext cx="9144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" y="990600"/>
              <a:ext cx="83058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u="sng" dirty="0" smtClean="0">
                  <a:latin typeface="+mn-lt"/>
                  <a:hlinkClick r:id="rId4"/>
                </a:rPr>
                <a:t>www.gavirtuallearning.org/Resources.aspx</a:t>
              </a:r>
              <a:r>
                <a:rPr lang="en-US" sz="2400" dirty="0" smtClean="0">
                  <a:latin typeface="+mn-lt"/>
                </a:rPr>
                <a:t>        No </a:t>
              </a:r>
              <a:r>
                <a:rPr lang="en-US" sz="2400" dirty="0">
                  <a:latin typeface="+mn-lt"/>
                </a:rPr>
                <a:t>password required!</a:t>
              </a:r>
            </a:p>
            <a:p>
              <a:pPr algn="ctr"/>
              <a:r>
                <a:rPr lang="en-US" dirty="0">
                  <a:latin typeface="+mn-lt"/>
                </a:rPr>
                <a:t/>
              </a:r>
              <a:br>
                <a:rPr lang="en-US" dirty="0">
                  <a:latin typeface="+mn-lt"/>
                </a:rPr>
              </a:br>
              <a:endParaRPr lang="en-US" dirty="0">
                <a:latin typeface="+mn-lt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7200" y="1066799"/>
            <a:ext cx="8295330" cy="4824411"/>
            <a:chOff x="457200" y="1066799"/>
            <a:chExt cx="8295330" cy="482441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66799"/>
              <a:ext cx="8295330" cy="4824411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609600" y="3541260"/>
              <a:ext cx="914400" cy="200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Down Arrow 2"/>
            <p:cNvSpPr/>
            <p:nvPr/>
          </p:nvSpPr>
          <p:spPr>
            <a:xfrm rot="5400000">
              <a:off x="2109788" y="3017384"/>
              <a:ext cx="214312" cy="12334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3725" y="1111704"/>
            <a:ext cx="8093075" cy="5373848"/>
            <a:chOff x="593725" y="1111704"/>
            <a:chExt cx="8093075" cy="5373848"/>
          </a:xfrm>
        </p:grpSpPr>
        <p:pic>
          <p:nvPicPr>
            <p:cNvPr id="1026" name="Picture 1" descr="image00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997"/>
            <a:stretch/>
          </p:blipFill>
          <p:spPr bwMode="auto">
            <a:xfrm>
              <a:off x="593725" y="1111704"/>
              <a:ext cx="8093075" cy="451894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685800" y="4953000"/>
              <a:ext cx="2438400" cy="4667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 rot="9202880">
              <a:off x="3234991" y="5252064"/>
              <a:ext cx="247986" cy="1233488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85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102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76325"/>
            <a:ext cx="8024975" cy="450373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8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</p:spPr>
            <p:txBody>
              <a:bodyPr/>
              <a:lstStyle/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  <a:blipFill rotWithShape="1">
                <a:blip r:embed="rId4"/>
                <a:stretch>
                  <a:fillRect l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70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F.TF.8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33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295400" y="228601"/>
            <a:ext cx="6858000" cy="68579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Georgia Virtual Learning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36637"/>
            <a:ext cx="8494029" cy="46783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4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9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494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871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</a:t>
            </a:r>
            <a:r>
              <a:rPr lang="en-US" sz="2000" dirty="0" smtClean="0"/>
              <a:t>us on Twitter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gid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762000"/>
            <a:ext cx="2819400" cy="4191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5943600" cy="5257800"/>
          </a:xfrm>
        </p:spPr>
        <p:txBody>
          <a:bodyPr/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Analyze functions using different representations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Extend the domain of trigonometric functions using the unit circle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Model periodic phenomena with trigonometric functions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Prove and apply trigonometric identities</a:t>
            </a:r>
          </a:p>
          <a:p>
            <a:pPr marL="571500" indent="-571500" algn="l">
              <a:buFont typeface="Arial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4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 cstate="print"/>
          <a:srcRect r="3174" b="39276"/>
          <a:stretch/>
        </p:blipFill>
        <p:spPr bwMode="auto">
          <a:xfrm>
            <a:off x="914400" y="1836738"/>
            <a:ext cx="731520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6175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 for Mathematical Practice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0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90600" y="541192"/>
            <a:ext cx="7162800" cy="5326208"/>
            <a:chOff x="533400" y="1066800"/>
            <a:chExt cx="7543800" cy="5072044"/>
          </a:xfrm>
        </p:grpSpPr>
        <p:sp>
          <p:nvSpPr>
            <p:cNvPr id="6" name="TextBox 5"/>
            <p:cNvSpPr txBox="1"/>
            <p:nvPr/>
          </p:nvSpPr>
          <p:spPr>
            <a:xfrm>
              <a:off x="533400" y="1066800"/>
              <a:ext cx="7543800" cy="50720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rtlCol="0">
              <a:spAutoFit/>
              <a:sp3d extrusionH="57150">
                <a:bevelT w="82550" h="38100" prst="coolSlant"/>
              </a:sp3d>
            </a:bodyPr>
            <a:lstStyle/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Wingdings" pitchFamily="2" charset="2"/>
                <a:buChar char="Ø"/>
              </a:pPr>
              <a:r>
                <a:rPr lang="en-US" sz="2800" b="1" dirty="0" smtClean="0">
                  <a:latin typeface="Bell MT" pitchFamily="18" charset="0"/>
                </a:rPr>
                <a:t>Imitative</a:t>
              </a: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  <a:buFont typeface="Courier New" pitchFamily="49" charset="0"/>
                <a:buChar char="o"/>
              </a:pPr>
              <a:endParaRPr lang="en-US" sz="2800" dirty="0" smtClean="0">
                <a:latin typeface="Bell MT" pitchFamily="18" charset="0"/>
              </a:endParaRPr>
            </a:p>
            <a:p>
              <a:pPr>
                <a:spcBef>
                  <a:spcPts val="0"/>
                </a:spcBef>
                <a:buClr>
                  <a:schemeClr val="bg2">
                    <a:lumMod val="25000"/>
                  </a:schemeClr>
                </a:buClr>
              </a:pPr>
              <a:endParaRPr lang="en-US" sz="2800" dirty="0" smtClean="0">
                <a:latin typeface="Bell MT" pitchFamily="18" charset="0"/>
              </a:endParaRPr>
            </a:p>
          </p:txBody>
        </p:sp>
        <p:pic>
          <p:nvPicPr>
            <p:cNvPr id="7" name="Picture 6" descr="monkey see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9200" y="1831806"/>
              <a:ext cx="6172200" cy="3581400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</p:pic>
      </p:grp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14800" y="152400"/>
            <a:ext cx="4876801" cy="7694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  <a:sp3d extrusionH="57150">
              <a:bevelT w="82550" h="38100" prst="coolSlant"/>
            </a:sp3d>
          </a:bodyPr>
          <a:lstStyle/>
          <a:p>
            <a:pPr algn="ctr"/>
            <a:r>
              <a:rPr lang="en-US" sz="4400" dirty="0" smtClean="0"/>
              <a:t>Not the big idea!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026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76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"/>
          <p:cNvGrpSpPr/>
          <p:nvPr/>
        </p:nvGrpSpPr>
        <p:grpSpPr>
          <a:xfrm>
            <a:off x="304800" y="1061621"/>
            <a:ext cx="8610600" cy="5262979"/>
            <a:chOff x="304800" y="381000"/>
            <a:chExt cx="8610600" cy="526297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" name="TextBox 1"/>
            <p:cNvSpPr txBox="1"/>
            <p:nvPr/>
          </p:nvSpPr>
          <p:spPr>
            <a:xfrm>
              <a:off x="304800" y="381000"/>
              <a:ext cx="8610600" cy="5262979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Transmission</a:t>
              </a:r>
              <a:r>
                <a:rPr lang="en-US" dirty="0" smtClean="0"/>
                <a:t>                    </a:t>
              </a:r>
              <a:r>
                <a:rPr lang="en-US" sz="4800" dirty="0" smtClean="0"/>
                <a:t>Challenging</a:t>
              </a:r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3441192" y="6096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505200" y="2743200"/>
              <a:ext cx="978408" cy="484632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imagesCAGF955Q.jpg"/>
          <p:cNvPicPr>
            <a:picLocks noChangeAspect="1"/>
          </p:cNvPicPr>
          <p:nvPr/>
        </p:nvPicPr>
        <p:blipFill>
          <a:blip r:embed="rId4" cstate="print">
            <a:grayscl/>
            <a:lum bright="4000" contrast="2000"/>
          </a:blip>
          <a:stretch>
            <a:fillRect/>
          </a:stretch>
        </p:blipFill>
        <p:spPr>
          <a:xfrm>
            <a:off x="533400" y="2057400"/>
            <a:ext cx="2590800" cy="3429000"/>
          </a:xfrm>
          <a:prstGeom prst="rect">
            <a:avLst/>
          </a:prstGeom>
          <a:ln w="57150"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" name="Picture 11" descr="imagesCAZ9X5TX.jpg"/>
          <p:cNvPicPr>
            <a:picLocks noChangeAspect="1"/>
          </p:cNvPicPr>
          <p:nvPr/>
        </p:nvPicPr>
        <p:blipFill>
          <a:blip r:embed="rId5" cstate="print">
            <a:lum bright="14000" contrast="-4000"/>
          </a:blip>
          <a:stretch>
            <a:fillRect/>
          </a:stretch>
        </p:blipFill>
        <p:spPr>
          <a:xfrm>
            <a:off x="4572000" y="2286000"/>
            <a:ext cx="4038600" cy="2819400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438400" y="228601"/>
            <a:ext cx="4419600" cy="838199"/>
          </a:xfrm>
          <a:prstGeom prst="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latin typeface="Arial Narrow" pitchFamily="34" charset="0"/>
              </a:rPr>
              <a:t>The big idea!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391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9763</TotalTime>
  <Words>2506</Words>
  <Application>Microsoft Office PowerPoint</Application>
  <PresentationFormat>On-screen Show (4:3)</PresentationFormat>
  <Paragraphs>477</Paragraphs>
  <Slides>53</Slides>
  <Notes>53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~0980123</vt:lpstr>
      <vt:lpstr>CCGPS Mathematics Unit-by-Unit Grade Level Webinar Accelerated Analytic Geometry B/Advanced Algebra Unit 9: Trigonometric Functions October 24, 2013</vt:lpstr>
      <vt:lpstr>CCGPS Mathematics Unit-by-Unit Grade Level Webinar Accelerated Analytic Geometry B/Advanced Algebra Unit 9: Trigonometric Functions October 24, 2013</vt:lpstr>
      <vt:lpstr>Welcome!</vt:lpstr>
      <vt:lpstr>Wiki/Email Questions</vt:lpstr>
      <vt:lpstr>Activate your Brain </vt:lpstr>
      <vt:lpstr>What’s the big idea?</vt:lpstr>
      <vt:lpstr>What’s the big idea?</vt:lpstr>
      <vt:lpstr>PowerPoint Presentation</vt:lpstr>
      <vt:lpstr>PowerPoint Presentation</vt:lpstr>
      <vt:lpstr>PowerPoint Presentation</vt:lpstr>
      <vt:lpstr>PowerPoint Presentation</vt:lpstr>
      <vt:lpstr>Coherence and Focus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Activate your Brain </vt:lpstr>
      <vt:lpstr>Activate your Brain </vt:lpstr>
      <vt:lpstr>Activate your Brain </vt:lpstr>
      <vt:lpstr>Activate your Brain </vt:lpstr>
      <vt:lpstr>Activate your Brain </vt:lpstr>
      <vt:lpstr>Activate your Brain </vt:lpstr>
      <vt:lpstr>Analytic Geometry EOCT Released Items</vt:lpstr>
      <vt:lpstr>Analytic Geometry EOCT Released Items</vt:lpstr>
      <vt:lpstr>Resource List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us on Twitter 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James Pratt</dc:creator>
  <cp:lastModifiedBy>GaDOE</cp:lastModifiedBy>
  <cp:revision>891</cp:revision>
  <dcterms:created xsi:type="dcterms:W3CDTF">2012-04-02T19:02:51Z</dcterms:created>
  <dcterms:modified xsi:type="dcterms:W3CDTF">2013-10-23T19:31:24Z</dcterms:modified>
</cp:coreProperties>
</file>